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Lst>
  <p:notesMasterIdLst>
    <p:notesMasterId r:id="rId13"/>
  </p:notesMasterIdLst>
  <p:handoutMasterIdLst>
    <p:handoutMasterId r:id="rId14"/>
  </p:handoutMasterIdLst>
  <p:sldIdLst>
    <p:sldId id="256" r:id="rId5"/>
    <p:sldId id="260" r:id="rId6"/>
    <p:sldId id="261" r:id="rId7"/>
    <p:sldId id="263" r:id="rId8"/>
    <p:sldId id="262"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9432C-9376-4AB7-B993-5C8C804FAB8E}" v="4" dt="2023-04-06T22:54:35.171"/>
    <p1510:client id="{A78617AC-D98E-4E3A-A3AD-ADFD02139DCC}" v="17" dt="2023-03-09T18:56:51.650"/>
    <p1510:client id="{E9E684AD-CD65-438E-B46C-10135D07952E}" v="65" dt="2023-03-10T00:06:57.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02" autoAdjust="0"/>
  </p:normalViewPr>
  <p:slideViewPr>
    <p:cSldViewPr snapToGrid="0">
      <p:cViewPr varScale="1">
        <p:scale>
          <a:sx n="126" d="100"/>
          <a:sy n="126" d="100"/>
        </p:scale>
        <p:origin x="312"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B7FD6-6B50-4C58-994F-82DC621427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CC7F2D-6B16-4B88-A4F8-ABD5316B47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51DC69-60C3-4CF7-A135-6E702ECCE0F0}" type="datetimeFigureOut">
              <a:rPr lang="en-US" smtClean="0"/>
              <a:t>6/21/2023</a:t>
            </a:fld>
            <a:endParaRPr lang="en-US"/>
          </a:p>
        </p:txBody>
      </p:sp>
      <p:sp>
        <p:nvSpPr>
          <p:cNvPr id="4" name="Footer Placeholder 3">
            <a:extLst>
              <a:ext uri="{FF2B5EF4-FFF2-40B4-BE49-F238E27FC236}">
                <a16:creationId xmlns:a16="http://schemas.microsoft.com/office/drawing/2014/main" id="{F94CEF1E-1ACC-48D0-92B3-CB3D4FED50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F188B4-83B8-4C82-AFAC-DC1E415458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9FFBD-F123-4881-BC93-591827BC61E0}" type="slidenum">
              <a:rPr lang="en-US" smtClean="0"/>
              <a:t>‹#›</a:t>
            </a:fld>
            <a:endParaRPr lang="en-US"/>
          </a:p>
        </p:txBody>
      </p:sp>
    </p:spTree>
    <p:extLst>
      <p:ext uri="{BB962C8B-B14F-4D97-AF65-F5344CB8AC3E}">
        <p14:creationId xmlns:p14="http://schemas.microsoft.com/office/powerpoint/2010/main" val="1736621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3EC7B-6C72-4FBB-87DF-2BD2CB7DC1E6}"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2A795-6F94-4A96-B820-B9038480D048}" type="slidenum">
              <a:rPr lang="en-US" smtClean="0"/>
              <a:t>‹#›</a:t>
            </a:fld>
            <a:endParaRPr lang="en-US"/>
          </a:p>
        </p:txBody>
      </p:sp>
    </p:spTree>
    <p:extLst>
      <p:ext uri="{BB962C8B-B14F-4D97-AF65-F5344CB8AC3E}">
        <p14:creationId xmlns:p14="http://schemas.microsoft.com/office/powerpoint/2010/main" val="966495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Are your classroom colors different than what you see in this template? That’s OK! Click on Design -&gt; Variants (the down arrow) -&gt; Pick the color scheme that works for you!</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Feel free to change any “You will…” and “I will…” statements to ensure they align with your classroom procedures and rules!</a:t>
            </a:r>
          </a:p>
        </p:txBody>
      </p:sp>
      <p:sp>
        <p:nvSpPr>
          <p:cNvPr id="4" name="Slide Number Placeholder 3"/>
          <p:cNvSpPr>
            <a:spLocks noGrp="1"/>
          </p:cNvSpPr>
          <p:nvPr>
            <p:ph type="sldNum" sz="quarter" idx="10"/>
          </p:nvPr>
        </p:nvSpPr>
        <p:spPr/>
        <p:txBody>
          <a:bodyPr/>
          <a:lstStyle/>
          <a:p>
            <a:fld id="{B262A795-6F94-4A96-B820-B9038480D048}" type="slidenum">
              <a:rPr lang="en-US" smtClean="0"/>
              <a:t>1</a:t>
            </a:fld>
            <a:endParaRPr lang="en-US"/>
          </a:p>
        </p:txBody>
      </p:sp>
    </p:spTree>
    <p:extLst>
      <p:ext uri="{BB962C8B-B14F-4D97-AF65-F5344CB8AC3E}">
        <p14:creationId xmlns:p14="http://schemas.microsoft.com/office/powerpoint/2010/main" val="364254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globalization: </a:t>
            </a:r>
          </a:p>
          <a:p>
            <a:r>
              <a:rPr lang="en-US" dirty="0"/>
              <a:t>What are some other examples?</a:t>
            </a:r>
          </a:p>
        </p:txBody>
      </p:sp>
      <p:sp>
        <p:nvSpPr>
          <p:cNvPr id="4" name="Slide Number Placeholder 3"/>
          <p:cNvSpPr>
            <a:spLocks noGrp="1"/>
          </p:cNvSpPr>
          <p:nvPr>
            <p:ph type="sldNum" sz="quarter" idx="5"/>
          </p:nvPr>
        </p:nvSpPr>
        <p:spPr/>
        <p:txBody>
          <a:bodyPr/>
          <a:lstStyle/>
          <a:p>
            <a:fld id="{B262A795-6F94-4A96-B820-B9038480D048}" type="slidenum">
              <a:rPr lang="en-US" smtClean="0"/>
              <a:t>4</a:t>
            </a:fld>
            <a:endParaRPr lang="en-US"/>
          </a:p>
        </p:txBody>
      </p:sp>
    </p:spTree>
    <p:extLst>
      <p:ext uri="{BB962C8B-B14F-4D97-AF65-F5344CB8AC3E}">
        <p14:creationId xmlns:p14="http://schemas.microsoft.com/office/powerpoint/2010/main" val="86610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political system has stayed the same: </a:t>
            </a:r>
          </a:p>
        </p:txBody>
      </p:sp>
      <p:sp>
        <p:nvSpPr>
          <p:cNvPr id="4" name="Slide Number Placeholder 3"/>
          <p:cNvSpPr>
            <a:spLocks noGrp="1"/>
          </p:cNvSpPr>
          <p:nvPr>
            <p:ph type="sldNum" sz="quarter" idx="5"/>
          </p:nvPr>
        </p:nvSpPr>
        <p:spPr/>
        <p:txBody>
          <a:bodyPr/>
          <a:lstStyle/>
          <a:p>
            <a:fld id="{B262A795-6F94-4A96-B820-B9038480D048}" type="slidenum">
              <a:rPr lang="en-US" smtClean="0"/>
              <a:t>6</a:t>
            </a:fld>
            <a:endParaRPr lang="en-US"/>
          </a:p>
        </p:txBody>
      </p:sp>
    </p:spTree>
    <p:extLst>
      <p:ext uri="{BB962C8B-B14F-4D97-AF65-F5344CB8AC3E}">
        <p14:creationId xmlns:p14="http://schemas.microsoft.com/office/powerpoint/2010/main" val="338413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48A87A34-81AB-432B-8DAE-1953F412C126}" type="datetimeFigureOut">
              <a:rPr lang="en-US" smtClean="0"/>
              <a:t>6/21/2023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85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1724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4221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8528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7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3452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6/21/2023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6800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6/21/2023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7527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02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552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4150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8A87A34-81AB-432B-8DAE-1953F412C126}" type="datetimeFigureOut">
              <a:rPr lang="en-US" smtClean="0"/>
              <a:pPr/>
              <a:t>6/21/2023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947619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F489-B701-4C74-9747-27C8656A89CC}"/>
              </a:ext>
            </a:extLst>
          </p:cNvPr>
          <p:cNvSpPr>
            <a:spLocks noGrp="1"/>
          </p:cNvSpPr>
          <p:nvPr>
            <p:ph type="ctrTitle"/>
          </p:nvPr>
        </p:nvSpPr>
        <p:spPr/>
        <p:txBody>
          <a:bodyPr>
            <a:normAutofit fontScale="90000"/>
          </a:bodyPr>
          <a:lstStyle/>
          <a:p>
            <a:r>
              <a:rPr lang="en-US" dirty="0">
                <a:ln w="19050">
                  <a:solidFill>
                    <a:sysClr val="windowText" lastClr="000000"/>
                  </a:solidFill>
                </a:ln>
                <a:solidFill>
                  <a:schemeClr val="tx1"/>
                </a:solidFill>
                <a:effectLst>
                  <a:outerShdw blurRad="38100" dist="38100" dir="2700000" algn="tl">
                    <a:srgbClr val="000000">
                      <a:alpha val="43137"/>
                    </a:srgbClr>
                  </a:outerShdw>
                </a:effectLst>
                <a:latin typeface="Rockwell"/>
              </a:rPr>
              <a:t>change over time/</a:t>
            </a:r>
            <a:br>
              <a:rPr lang="en-US" dirty="0">
                <a:ln w="19050">
                  <a:solidFill>
                    <a:sysClr val="windowText" lastClr="000000"/>
                  </a:solidFill>
                </a:ln>
                <a:solidFill>
                  <a:schemeClr val="tx1"/>
                </a:solidFill>
                <a:effectLst>
                  <a:outerShdw blurRad="38100" dist="38100" dir="2700000" algn="tl">
                    <a:srgbClr val="000000">
                      <a:alpha val="43137"/>
                    </a:srgbClr>
                  </a:outerShdw>
                </a:effectLst>
                <a:latin typeface="Rockwell"/>
              </a:rPr>
            </a:br>
            <a:r>
              <a:rPr lang="en-US" dirty="0">
                <a:ln w="19050">
                  <a:solidFill>
                    <a:sysClr val="windowText" lastClr="000000"/>
                  </a:solidFill>
                </a:ln>
                <a:solidFill>
                  <a:schemeClr val="tx1"/>
                </a:solidFill>
                <a:effectLst>
                  <a:outerShdw blurRad="38100" dist="38100" dir="2700000" algn="tl">
                    <a:srgbClr val="000000">
                      <a:alpha val="43137"/>
                    </a:srgbClr>
                  </a:outerShdw>
                </a:effectLst>
                <a:latin typeface="Rockwell"/>
              </a:rPr>
              <a:t>historical continuity </a:t>
            </a:r>
          </a:p>
        </p:txBody>
      </p:sp>
      <p:sp>
        <p:nvSpPr>
          <p:cNvPr id="3" name="Subtitle 2">
            <a:extLst>
              <a:ext uri="{FF2B5EF4-FFF2-40B4-BE49-F238E27FC236}">
                <a16:creationId xmlns:a16="http://schemas.microsoft.com/office/drawing/2014/main" id="{6D699F35-1401-4ECD-9F96-7017DB9FA104}"/>
              </a:ext>
            </a:extLst>
          </p:cNvPr>
          <p:cNvSpPr>
            <a:spLocks noGrp="1"/>
          </p:cNvSpPr>
          <p:nvPr>
            <p:ph type="subTitle" idx="1"/>
          </p:nvPr>
        </p:nvSpPr>
        <p:spPr/>
        <p:txBody>
          <a:bodyPr>
            <a:normAutofit/>
          </a:bodyPr>
          <a:lstStyle/>
          <a:p>
            <a:r>
              <a:rPr lang="en-US" sz="4000" dirty="0">
                <a:ln w="28575">
                  <a:solidFill>
                    <a:schemeClr val="tx1"/>
                  </a:solidFill>
                </a:ln>
                <a:solidFill>
                  <a:schemeClr val="tx1"/>
                </a:solidFill>
                <a:latin typeface="Tahoma" panose="020B0604030504040204" pitchFamily="34" charset="0"/>
                <a:ea typeface="Tahoma" panose="020B0604030504040204" pitchFamily="34" charset="0"/>
                <a:cs typeface="Tahoma" panose="020B0604030504040204" pitchFamily="34" charset="0"/>
              </a:rPr>
              <a:t>Overview</a:t>
            </a:r>
          </a:p>
        </p:txBody>
      </p:sp>
    </p:spTree>
    <p:extLst>
      <p:ext uri="{BB962C8B-B14F-4D97-AF65-F5344CB8AC3E}">
        <p14:creationId xmlns:p14="http://schemas.microsoft.com/office/powerpoint/2010/main" val="61690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521368" y="231140"/>
            <a:ext cx="9875520" cy="1356360"/>
          </a:xfrm>
        </p:spPr>
        <p:txBody>
          <a:bodyPr/>
          <a:lstStyle/>
          <a:p>
            <a:r>
              <a:rPr lang="en-US" dirty="0">
                <a:solidFill>
                  <a:schemeClr val="tx1"/>
                </a:solidFill>
                <a:latin typeface="Rockwell" panose="02060603020205020403" pitchFamily="18" charset="0"/>
              </a:rPr>
              <a:t>Know, Want to Know</a:t>
            </a:r>
          </a:p>
        </p:txBody>
      </p:sp>
      <p:sp>
        <p:nvSpPr>
          <p:cNvPr id="3" name="Rectangle 2" descr="Let’s start off by listing what you know about historical continuity and change/change over time. ​&#10;&#10;Ask yourself: where have you heard this term before? ​&#10;&#10;Also ask yourself: what do you want to know about it?​&#10;&#10;​&#10;&#10;Let’s share our thoughts! ">
            <a:extLst>
              <a:ext uri="{FF2B5EF4-FFF2-40B4-BE49-F238E27FC236}">
                <a16:creationId xmlns:a16="http://schemas.microsoft.com/office/drawing/2014/main" id="{09DCEAE1-F49A-4F03-AF24-C556CCB37B8B}"/>
              </a:ext>
            </a:extLst>
          </p:cNvPr>
          <p:cNvSpPr/>
          <p:nvPr/>
        </p:nvSpPr>
        <p:spPr>
          <a:xfrm>
            <a:off x="521368" y="1587500"/>
            <a:ext cx="11382924" cy="5039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phic 6">
            <a:extLst>
              <a:ext uri="{FF2B5EF4-FFF2-40B4-BE49-F238E27FC236}">
                <a16:creationId xmlns:a16="http://schemas.microsoft.com/office/drawing/2014/main" id="{6314C98B-D1E0-4291-8DE1-BABBB730A23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450850"/>
            <a:ext cx="914400" cy="914400"/>
          </a:xfrm>
          <a:prstGeom prst="rect">
            <a:avLst/>
          </a:prstGeom>
        </p:spPr>
      </p:pic>
      <p:sp>
        <p:nvSpPr>
          <p:cNvPr id="5" name="Content Placeholder 4">
            <a:extLst>
              <a:ext uri="{FF2B5EF4-FFF2-40B4-BE49-F238E27FC236}">
                <a16:creationId xmlns:a16="http://schemas.microsoft.com/office/drawing/2014/main" id="{37695679-DA2B-DEC6-E4D3-C3C808E49C0D}"/>
              </a:ext>
            </a:extLst>
          </p:cNvPr>
          <p:cNvSpPr>
            <a:spLocks noGrp="1"/>
          </p:cNvSpPr>
          <p:nvPr>
            <p:ph idx="1"/>
          </p:nvPr>
        </p:nvSpPr>
        <p:spPr>
          <a:xfrm>
            <a:off x="680987" y="2057400"/>
            <a:ext cx="5856546" cy="4038600"/>
          </a:xfrm>
        </p:spPr>
        <p:txBody>
          <a:bodyPr>
            <a:normAutofit lnSpcReduction="10000"/>
          </a:bodyPr>
          <a:lstStyle/>
          <a:p>
            <a:r>
              <a:rPr lang="en-US" sz="2800" dirty="0">
                <a:solidFill>
                  <a:schemeClr val="tx1"/>
                </a:solidFill>
              </a:rPr>
              <a:t>Let’s start off by listing what you know about historical continuity and change/change over time. </a:t>
            </a:r>
          </a:p>
          <a:p>
            <a:r>
              <a:rPr lang="en-US" sz="2800" dirty="0">
                <a:solidFill>
                  <a:schemeClr val="tx1"/>
                </a:solidFill>
              </a:rPr>
              <a:t>Ask yourself: where have you heard this term before? </a:t>
            </a:r>
          </a:p>
          <a:p>
            <a:r>
              <a:rPr lang="en-US" sz="2800" dirty="0">
                <a:solidFill>
                  <a:schemeClr val="tx1"/>
                </a:solidFill>
              </a:rPr>
              <a:t>Also ask yourself: what do you want to know about it?</a:t>
            </a:r>
          </a:p>
          <a:p>
            <a:endParaRPr lang="en-US" sz="2800" dirty="0">
              <a:solidFill>
                <a:schemeClr val="tx1"/>
              </a:solidFill>
            </a:endParaRPr>
          </a:p>
          <a:p>
            <a:r>
              <a:rPr lang="en-US" sz="2800" dirty="0">
                <a:solidFill>
                  <a:schemeClr val="tx1"/>
                </a:solidFill>
              </a:rPr>
              <a:t>Let’s share our thoughts! </a:t>
            </a:r>
          </a:p>
        </p:txBody>
      </p:sp>
      <p:pic>
        <p:nvPicPr>
          <p:cNvPr id="9" name="Picture 8" descr="Elder teaching youth in tribal house (inside Xunaa Shuká Hít. Roughly translates to Huna Ancestor's House. Photo by Ian Johnson, HIA">
            <a:extLst>
              <a:ext uri="{FF2B5EF4-FFF2-40B4-BE49-F238E27FC236}">
                <a16:creationId xmlns:a16="http://schemas.microsoft.com/office/drawing/2014/main" id="{F82F874C-F842-907A-7574-4E1636B6B5B0}"/>
              </a:ext>
            </a:extLst>
          </p:cNvPr>
          <p:cNvPicPr>
            <a:picLocks noChangeAspect="1"/>
          </p:cNvPicPr>
          <p:nvPr/>
        </p:nvPicPr>
        <p:blipFill>
          <a:blip r:embed="rId4"/>
          <a:stretch>
            <a:fillRect/>
          </a:stretch>
        </p:blipFill>
        <p:spPr>
          <a:xfrm>
            <a:off x="6732324" y="2718895"/>
            <a:ext cx="5391759" cy="3674691"/>
          </a:xfrm>
          <a:prstGeom prst="rect">
            <a:avLst/>
          </a:prstGeom>
        </p:spPr>
      </p:pic>
    </p:spTree>
    <p:extLst>
      <p:ext uri="{BB962C8B-B14F-4D97-AF65-F5344CB8AC3E}">
        <p14:creationId xmlns:p14="http://schemas.microsoft.com/office/powerpoint/2010/main" val="152407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634948" y="120870"/>
            <a:ext cx="9875520" cy="1356360"/>
          </a:xfrm>
        </p:spPr>
        <p:txBody>
          <a:bodyPr/>
          <a:lstStyle/>
          <a:p>
            <a:r>
              <a:rPr lang="en-US" dirty="0">
                <a:solidFill>
                  <a:schemeClr val="tx1"/>
                </a:solidFill>
                <a:latin typeface="Rockwell" panose="02060603020205020403" pitchFamily="18" charset="0"/>
              </a:rPr>
              <a:t>Definition </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378036418"/>
              </p:ext>
            </p:extLst>
          </p:nvPr>
        </p:nvGraphicFramePr>
        <p:xfrm>
          <a:off x="461818" y="1477230"/>
          <a:ext cx="11268364" cy="4924108"/>
        </p:xfrm>
        <a:graphic>
          <a:graphicData uri="http://schemas.openxmlformats.org/drawingml/2006/table">
            <a:tbl>
              <a:tblPr firstRow="1" bandRow="1">
                <a:tableStyleId>{5C22544A-7EE6-4342-B048-85BDC9FD1C3A}</a:tableStyleId>
              </a:tblPr>
              <a:tblGrid>
                <a:gridCol w="11024869">
                  <a:extLst>
                    <a:ext uri="{9D8B030D-6E8A-4147-A177-3AD203B41FA5}">
                      <a16:colId xmlns:a16="http://schemas.microsoft.com/office/drawing/2014/main" val="743422230"/>
                    </a:ext>
                  </a:extLst>
                </a:gridCol>
                <a:gridCol w="243495">
                  <a:extLst>
                    <a:ext uri="{9D8B030D-6E8A-4147-A177-3AD203B41FA5}">
                      <a16:colId xmlns:a16="http://schemas.microsoft.com/office/drawing/2014/main" val="777156215"/>
                    </a:ext>
                  </a:extLst>
                </a:gridCol>
              </a:tblGrid>
              <a:tr h="437200">
                <a:tc>
                  <a:txBody>
                    <a:bodyPr/>
                    <a:lstStyle/>
                    <a:p>
                      <a:r>
                        <a:rPr lang="en-US" sz="2800" dirty="0">
                          <a:latin typeface="Tahoma"/>
                          <a:ea typeface="Tahoma"/>
                          <a:cs typeface="Tahoma"/>
                        </a:rPr>
                        <a:t>Change over Time Means…</a:t>
                      </a:r>
                    </a:p>
                  </a:txBody>
                  <a:tcPr/>
                </a:tc>
                <a:tc>
                  <a:txBody>
                    <a:bodyPr/>
                    <a:lstStyle/>
                    <a:p>
                      <a:endParaRPr lang="en-US">
                        <a:latin typeface="Tahoma"/>
                        <a:ea typeface="Tahoma"/>
                        <a:cs typeface="Tahoma"/>
                      </a:endParaRPr>
                    </a:p>
                  </a:txBody>
                  <a:tcPr/>
                </a:tc>
                <a:extLst>
                  <a:ext uri="{0D108BD9-81ED-4DB2-BD59-A6C34878D82A}">
                    <a16:rowId xmlns:a16="http://schemas.microsoft.com/office/drawing/2014/main" val="2496822786"/>
                  </a:ext>
                </a:extLst>
              </a:tr>
              <a:tr h="4163098">
                <a:tc>
                  <a:txBody>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latin typeface="Tahoma"/>
                          <a:ea typeface="Tahoma"/>
                          <a:cs typeface="Tahoma"/>
                        </a:rPr>
                        <a:t>Studying how a certain topic or theme in history has changed from one period to another period.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latin typeface="Tahoma"/>
                          <a:ea typeface="Tahoma"/>
                          <a:cs typeface="Tahoma"/>
                        </a:rPr>
                        <a:t>Historians, people who study history, usually study change over time in long periods to understand how different processes on a global scale evolve. They often compare two different time periods to understand this.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latin typeface="Tahoma"/>
                          <a:ea typeface="Tahoma"/>
                          <a:cs typeface="Tahoma"/>
                        </a:rPr>
                        <a:t>They ask questions like: What factors and events caused a change to a certain people, place, or things over a period of time, and what can we conclude about this? What might we predict about this based on the past? </a:t>
                      </a:r>
                    </a:p>
                  </a:txBody>
                  <a:tcPr/>
                </a:tc>
                <a:tc>
                  <a:txBody>
                    <a:bodyPr/>
                    <a:lstStyle/>
                    <a:p>
                      <a:pPr marL="285750" indent="-285750">
                        <a:lnSpc>
                          <a:spcPct val="150000"/>
                        </a:lnSpc>
                        <a:buFont typeface="Wingdings" panose="05000000000000000000" pitchFamily="2" charset="2"/>
                        <a:buChar char="Ø"/>
                      </a:pPr>
                      <a:endParaRPr lang="en-US" dirty="0">
                        <a:latin typeface="Tahoma"/>
                        <a:ea typeface="Tahoma"/>
                        <a:cs typeface="Tahoma"/>
                      </a:endParaRPr>
                    </a:p>
                  </a:txBody>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3942404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solidFill>
                  <a:schemeClr val="tx1"/>
                </a:solidFill>
                <a:latin typeface="Rockwell" panose="02060603020205020403" pitchFamily="18" charset="0"/>
              </a:rPr>
              <a:t>Examples of Change</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630835434"/>
              </p:ext>
            </p:extLst>
          </p:nvPr>
        </p:nvGraphicFramePr>
        <p:xfrm>
          <a:off x="1159668" y="1601227"/>
          <a:ext cx="9872664" cy="4435869"/>
        </p:xfrm>
        <a:graphic>
          <a:graphicData uri="http://schemas.openxmlformats.org/drawingml/2006/table">
            <a:tbl>
              <a:tblPr firstRow="1" bandRow="1">
                <a:tableStyleId>{5C22544A-7EE6-4342-B048-85BDC9FD1C3A}</a:tableStyleId>
              </a:tblPr>
              <a:tblGrid>
                <a:gridCol w="9664384">
                  <a:extLst>
                    <a:ext uri="{9D8B030D-6E8A-4147-A177-3AD203B41FA5}">
                      <a16:colId xmlns:a16="http://schemas.microsoft.com/office/drawing/2014/main" val="743422230"/>
                    </a:ext>
                  </a:extLst>
                </a:gridCol>
                <a:gridCol w="208280">
                  <a:extLst>
                    <a:ext uri="{9D8B030D-6E8A-4147-A177-3AD203B41FA5}">
                      <a16:colId xmlns:a16="http://schemas.microsoft.com/office/drawing/2014/main" val="777156215"/>
                    </a:ext>
                  </a:extLst>
                </a:gridCol>
              </a:tblGrid>
              <a:tr h="472727">
                <a:tc>
                  <a:txBody>
                    <a:bodyPr/>
                    <a:lstStyle/>
                    <a:p>
                      <a:endParaRPr lang="en-US" dirty="0">
                        <a:latin typeface="Tahoma"/>
                        <a:ea typeface="Tahoma"/>
                        <a:cs typeface="Tahoma"/>
                      </a:endParaRPr>
                    </a:p>
                  </a:txBody>
                  <a:tcPr/>
                </a:tc>
                <a:tc>
                  <a:txBody>
                    <a:bodyPr/>
                    <a:lstStyle/>
                    <a:p>
                      <a:endParaRPr lang="en-US">
                        <a:latin typeface="Tahoma"/>
                        <a:ea typeface="Tahoma"/>
                        <a:cs typeface="Tahoma"/>
                      </a:endParaRPr>
                    </a:p>
                  </a:txBody>
                  <a:tcPr/>
                </a:tc>
                <a:extLst>
                  <a:ext uri="{0D108BD9-81ED-4DB2-BD59-A6C34878D82A}">
                    <a16:rowId xmlns:a16="http://schemas.microsoft.com/office/drawing/2014/main" val="2496822786"/>
                  </a:ext>
                </a:extLst>
              </a:tr>
              <a:tr h="3963142">
                <a:tc>
                  <a:txBody>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Climate Change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Migration/Immigration</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New Ideas/Inventions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War</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Technology</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Globalization </a:t>
                      </a:r>
                    </a:p>
                  </a:txBody>
                  <a:tcPr/>
                </a:tc>
                <a:tc>
                  <a:txBody>
                    <a:bodyPr/>
                    <a:lstStyle/>
                    <a:p>
                      <a:pPr marL="285750" indent="-285750">
                        <a:lnSpc>
                          <a:spcPct val="150000"/>
                        </a:lnSpc>
                        <a:buFont typeface="Wingdings" panose="05000000000000000000" pitchFamily="2" charset="2"/>
                        <a:buChar char="Ø"/>
                      </a:pPr>
                      <a:endParaRPr lang="en-US" dirty="0">
                        <a:latin typeface="Tahoma"/>
                        <a:ea typeface="Tahoma"/>
                        <a:cs typeface="Tahoma"/>
                      </a:endParaRPr>
                    </a:p>
                  </a:txBody>
                  <a:tcPr/>
                </a:tc>
                <a:extLst>
                  <a:ext uri="{0D108BD9-81ED-4DB2-BD59-A6C34878D82A}">
                    <a16:rowId xmlns:a16="http://schemas.microsoft.com/office/drawing/2014/main" val="744739329"/>
                  </a:ext>
                </a:extLst>
              </a:tr>
            </a:tbl>
          </a:graphicData>
        </a:graphic>
      </p:graphicFrame>
      <p:pic>
        <p:nvPicPr>
          <p:cNvPr id="5" name="Picture 4" descr="A group of Alaska Native people greeting the Bach Freighter airplane owned by Mirow Air Service out of Nome, Alaska, when it lands in their village. Date and location unknown.">
            <a:extLst>
              <a:ext uri="{FF2B5EF4-FFF2-40B4-BE49-F238E27FC236}">
                <a16:creationId xmlns:a16="http://schemas.microsoft.com/office/drawing/2014/main" id="{4748ACE5-81CD-0FD0-B0C7-D80C47E48FDE}"/>
              </a:ext>
            </a:extLst>
          </p:cNvPr>
          <p:cNvPicPr>
            <a:picLocks noChangeAspect="1"/>
          </p:cNvPicPr>
          <p:nvPr/>
        </p:nvPicPr>
        <p:blipFill>
          <a:blip r:embed="rId3"/>
          <a:stretch>
            <a:fillRect/>
          </a:stretch>
        </p:blipFill>
        <p:spPr>
          <a:xfrm>
            <a:off x="5897793" y="2368178"/>
            <a:ext cx="6137240" cy="3340412"/>
          </a:xfrm>
          <a:prstGeom prst="rect">
            <a:avLst/>
          </a:prstGeom>
        </p:spPr>
      </p:pic>
    </p:spTree>
    <p:extLst>
      <p:ext uri="{BB962C8B-B14F-4D97-AF65-F5344CB8AC3E}">
        <p14:creationId xmlns:p14="http://schemas.microsoft.com/office/powerpoint/2010/main" val="314043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8481343" cy="1356360"/>
          </a:xfrm>
        </p:spPr>
        <p:txBody>
          <a:bodyPr/>
          <a:lstStyle/>
          <a:p>
            <a:r>
              <a:rPr lang="en-US" dirty="0">
                <a:solidFill>
                  <a:schemeClr val="tx1"/>
                </a:solidFill>
                <a:latin typeface="Rockwell" panose="02060603020205020403" pitchFamily="18" charset="0"/>
              </a:rPr>
              <a:t>What is Historical Continuity?</a:t>
            </a:r>
          </a:p>
        </p:txBody>
      </p:sp>
      <p:pic>
        <p:nvPicPr>
          <p:cNvPr id="5" name="Graphic 4">
            <a:extLst>
              <a:ext uri="{FF2B5EF4-FFF2-40B4-BE49-F238E27FC236}">
                <a16:creationId xmlns:a16="http://schemas.microsoft.com/office/drawing/2014/main" id="{79AA3F49-E7A4-4660-84DA-0DC43809C2D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20909" y="465847"/>
            <a:ext cx="914400" cy="914400"/>
          </a:xfrm>
          <a:prstGeom prst="rect">
            <a:avLst/>
          </a:prstGeom>
        </p:spPr>
      </p:pic>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2740092423"/>
              </p:ext>
            </p:extLst>
          </p:nvPr>
        </p:nvGraphicFramePr>
        <p:xfrm>
          <a:off x="581891" y="1231772"/>
          <a:ext cx="11222181" cy="5472748"/>
        </p:xfrm>
        <a:graphic>
          <a:graphicData uri="http://schemas.openxmlformats.org/drawingml/2006/table">
            <a:tbl>
              <a:tblPr firstRow="1" bandRow="1">
                <a:tableStyleId>{5C22544A-7EE6-4342-B048-85BDC9FD1C3A}</a:tableStyleId>
              </a:tblPr>
              <a:tblGrid>
                <a:gridCol w="10985431">
                  <a:extLst>
                    <a:ext uri="{9D8B030D-6E8A-4147-A177-3AD203B41FA5}">
                      <a16:colId xmlns:a16="http://schemas.microsoft.com/office/drawing/2014/main" val="743422230"/>
                    </a:ext>
                  </a:extLst>
                </a:gridCol>
                <a:gridCol w="236750">
                  <a:extLst>
                    <a:ext uri="{9D8B030D-6E8A-4147-A177-3AD203B41FA5}">
                      <a16:colId xmlns:a16="http://schemas.microsoft.com/office/drawing/2014/main" val="777156215"/>
                    </a:ext>
                  </a:extLst>
                </a:gridCol>
              </a:tblGrid>
              <a:tr h="444068">
                <a:tc>
                  <a:txBody>
                    <a:bodyPr/>
                    <a:lstStyle/>
                    <a:p>
                      <a:r>
                        <a:rPr lang="en-US" sz="2800" dirty="0">
                          <a:latin typeface="Tahoma"/>
                          <a:ea typeface="Tahoma"/>
                          <a:cs typeface="Tahoma"/>
                        </a:rPr>
                        <a:t>Definition</a:t>
                      </a:r>
                    </a:p>
                  </a:txBody>
                  <a:tcPr/>
                </a:tc>
                <a:tc>
                  <a:txBody>
                    <a:bodyPr/>
                    <a:lstStyle/>
                    <a:p>
                      <a:endParaRPr lang="en-US">
                        <a:latin typeface="Tahoma"/>
                        <a:ea typeface="Tahoma"/>
                        <a:cs typeface="Tahoma"/>
                      </a:endParaRPr>
                    </a:p>
                  </a:txBody>
                  <a:tcPr/>
                </a:tc>
                <a:extLst>
                  <a:ext uri="{0D108BD9-81ED-4DB2-BD59-A6C34878D82A}">
                    <a16:rowId xmlns:a16="http://schemas.microsoft.com/office/drawing/2014/main" val="2496822786"/>
                  </a:ext>
                </a:extLst>
              </a:tr>
              <a:tr h="4716313">
                <a:tc>
                  <a:txBody>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latin typeface="Tahoma"/>
                          <a:ea typeface="Tahoma"/>
                          <a:cs typeface="Tahoma"/>
                        </a:rPr>
                        <a:t>While change over time records a change in history, historical continuity focuses on </a:t>
                      </a:r>
                      <a:r>
                        <a:rPr lang="en-US" sz="2400" b="1" dirty="0">
                          <a:latin typeface="Tahoma"/>
                          <a:ea typeface="Tahoma"/>
                          <a:cs typeface="Tahoma"/>
                        </a:rPr>
                        <a:t>what stays the same.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latin typeface="Tahoma"/>
                          <a:ea typeface="Tahoma"/>
                          <a:cs typeface="Tahoma"/>
                        </a:rPr>
                        <a:t>This is important to pay attention to because recognizing what stays the same allows historians to find commonalities among cultures, places, or ideas and determine why some things have </a:t>
                      </a:r>
                      <a:r>
                        <a:rPr lang="en-US" sz="2400" b="1" dirty="0">
                          <a:latin typeface="Tahoma"/>
                          <a:ea typeface="Tahoma"/>
                          <a:cs typeface="Tahoma"/>
                        </a:rPr>
                        <a:t>not </a:t>
                      </a:r>
                      <a:r>
                        <a:rPr lang="en-US" sz="2400" b="0" dirty="0">
                          <a:latin typeface="Tahoma"/>
                          <a:ea typeface="Tahoma"/>
                          <a:cs typeface="Tahoma"/>
                        </a:rPr>
                        <a:t>changed over time.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latin typeface="Tahoma"/>
                          <a:ea typeface="Tahoma"/>
                          <a:cs typeface="Tahoma"/>
                        </a:rPr>
                        <a:t>They ask questions like: </a:t>
                      </a:r>
                      <a:r>
                        <a:rPr lang="en-US" sz="2400" dirty="0">
                          <a:latin typeface="Tahoma"/>
                          <a:ea typeface="Tahoma"/>
                          <a:cs typeface="Tahoma"/>
                        </a:rPr>
                        <a:t>What factors remained the same over time, and what can we conclude about this? What might we predict about this based on the past? What are the common links among people, places, and events across the globe over time?</a:t>
                      </a:r>
                      <a:endParaRPr lang="en-US" sz="2400" b="0" dirty="0">
                        <a:latin typeface="Tahoma"/>
                        <a:ea typeface="Tahoma"/>
                        <a:cs typeface="Tahoma"/>
                      </a:endParaRPr>
                    </a:p>
                  </a:txBody>
                  <a:tcPr/>
                </a:tc>
                <a:tc>
                  <a:txBody>
                    <a:bodyPr/>
                    <a:lstStyle/>
                    <a:p>
                      <a:pPr marL="285750" indent="-285750">
                        <a:lnSpc>
                          <a:spcPct val="150000"/>
                        </a:lnSpc>
                        <a:buFont typeface="Wingdings" panose="05000000000000000000" pitchFamily="2" charset="2"/>
                        <a:buChar char="Ø"/>
                      </a:pPr>
                      <a:endParaRPr lang="en-US" sz="1600" dirty="0">
                        <a:latin typeface="Tahoma"/>
                        <a:ea typeface="Tahoma"/>
                        <a:cs typeface="Tahoma"/>
                      </a:endParaRPr>
                    </a:p>
                  </a:txBody>
                  <a:tcPr/>
                </a:tc>
                <a:extLst>
                  <a:ext uri="{0D108BD9-81ED-4DB2-BD59-A6C34878D82A}">
                    <a16:rowId xmlns:a16="http://schemas.microsoft.com/office/drawing/2014/main" val="744739329"/>
                  </a:ext>
                </a:extLst>
              </a:tr>
            </a:tbl>
          </a:graphicData>
        </a:graphic>
      </p:graphicFrame>
    </p:spTree>
    <p:extLst>
      <p:ext uri="{BB962C8B-B14F-4D97-AF65-F5344CB8AC3E}">
        <p14:creationId xmlns:p14="http://schemas.microsoft.com/office/powerpoint/2010/main" val="392225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C8156A-AC58-1F5A-044D-CEEC378AB8C5}"/>
              </a:ext>
            </a:extLst>
          </p:cNvPr>
          <p:cNvSpPr>
            <a:spLocks noGrp="1"/>
          </p:cNvSpPr>
          <p:nvPr>
            <p:ph type="title"/>
          </p:nvPr>
        </p:nvSpPr>
        <p:spPr>
          <a:xfrm>
            <a:off x="511357" y="102324"/>
            <a:ext cx="9875520" cy="1356360"/>
          </a:xfrm>
        </p:spPr>
        <p:txBody>
          <a:bodyPr/>
          <a:lstStyle/>
          <a:p>
            <a:r>
              <a:rPr lang="en-US" dirty="0">
                <a:latin typeface="Rockwell" panose="02060603020205020403" pitchFamily="18" charset="0"/>
              </a:rPr>
              <a:t>Examples of Historical Continuity </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1243089838"/>
              </p:ext>
            </p:extLst>
          </p:nvPr>
        </p:nvGraphicFramePr>
        <p:xfrm>
          <a:off x="151264" y="1643956"/>
          <a:ext cx="6343539" cy="4234124"/>
        </p:xfrm>
        <a:graphic>
          <a:graphicData uri="http://schemas.openxmlformats.org/drawingml/2006/table">
            <a:tbl>
              <a:tblPr firstRow="1" bandRow="1">
                <a:tableStyleId>{5C22544A-7EE6-4342-B048-85BDC9FD1C3A}</a:tableStyleId>
              </a:tblPr>
              <a:tblGrid>
                <a:gridCol w="5984814">
                  <a:extLst>
                    <a:ext uri="{9D8B030D-6E8A-4147-A177-3AD203B41FA5}">
                      <a16:colId xmlns:a16="http://schemas.microsoft.com/office/drawing/2014/main" val="743422230"/>
                    </a:ext>
                  </a:extLst>
                </a:gridCol>
                <a:gridCol w="358725">
                  <a:extLst>
                    <a:ext uri="{9D8B030D-6E8A-4147-A177-3AD203B41FA5}">
                      <a16:colId xmlns:a16="http://schemas.microsoft.com/office/drawing/2014/main" val="777156215"/>
                    </a:ext>
                  </a:extLst>
                </a:gridCol>
              </a:tblGrid>
              <a:tr h="389199">
                <a:tc>
                  <a:txBody>
                    <a:bodyPr/>
                    <a:lstStyle/>
                    <a:p>
                      <a:endParaRPr lang="en-US">
                        <a:latin typeface="Tahoma"/>
                        <a:ea typeface="Tahoma"/>
                        <a:cs typeface="Tahoma"/>
                      </a:endParaRPr>
                    </a:p>
                  </a:txBody>
                  <a:tcPr/>
                </a:tc>
                <a:tc>
                  <a:txBody>
                    <a:bodyPr/>
                    <a:lstStyle/>
                    <a:p>
                      <a:endParaRPr lang="en-US">
                        <a:latin typeface="Tahoma"/>
                        <a:ea typeface="Tahoma"/>
                        <a:cs typeface="Tahoma"/>
                      </a:endParaRPr>
                    </a:p>
                  </a:txBody>
                  <a:tcPr/>
                </a:tc>
                <a:extLst>
                  <a:ext uri="{0D108BD9-81ED-4DB2-BD59-A6C34878D82A}">
                    <a16:rowId xmlns:a16="http://schemas.microsoft.com/office/drawing/2014/main" val="2496822786"/>
                  </a:ext>
                </a:extLst>
              </a:tr>
              <a:tr h="3692527">
                <a:tc>
                  <a: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Traditions and cultural values passed on to new generations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Political and societal systems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latin typeface="Tahoma"/>
                          <a:ea typeface="Tahoma"/>
                          <a:cs typeface="Tahoma"/>
                        </a:rPr>
                        <a:t>Economic trade systems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800" b="1" dirty="0">
                        <a:latin typeface="Tahoma"/>
                        <a:ea typeface="Tahoma"/>
                        <a:cs typeface="Tahom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2800" b="1" dirty="0">
                        <a:latin typeface="Tahoma"/>
                        <a:ea typeface="Tahoma"/>
                        <a:cs typeface="Tahoma"/>
                      </a:endParaRPr>
                    </a:p>
                  </a:txBody>
                  <a:tcPr/>
                </a:tc>
                <a:tc>
                  <a:txBody>
                    <a:bodyPr/>
                    <a:lstStyle/>
                    <a:p>
                      <a:pPr marL="0" indent="0">
                        <a:lnSpc>
                          <a:spcPct val="150000"/>
                        </a:lnSpc>
                        <a:buFont typeface="Wingdings" panose="05000000000000000000" pitchFamily="2" charset="2"/>
                        <a:buNone/>
                      </a:pPr>
                      <a:endParaRPr lang="en-US" sz="1300" b="1" dirty="0">
                        <a:latin typeface="Tahoma"/>
                        <a:ea typeface="Tahoma"/>
                        <a:cs typeface="Tahoma"/>
                      </a:endParaRPr>
                    </a:p>
                  </a:txBody>
                  <a:tcPr/>
                </a:tc>
                <a:extLst>
                  <a:ext uri="{0D108BD9-81ED-4DB2-BD59-A6C34878D82A}">
                    <a16:rowId xmlns:a16="http://schemas.microsoft.com/office/drawing/2014/main" val="744739329"/>
                  </a:ext>
                </a:extLst>
              </a:tr>
            </a:tbl>
          </a:graphicData>
        </a:graphic>
      </p:graphicFrame>
      <p:pic>
        <p:nvPicPr>
          <p:cNvPr id="3" name="Picture 2" descr="Young person and older person study a document at a cultural center">
            <a:extLst>
              <a:ext uri="{FF2B5EF4-FFF2-40B4-BE49-F238E27FC236}">
                <a16:creationId xmlns:a16="http://schemas.microsoft.com/office/drawing/2014/main" id="{858C7CFE-DF80-5DAD-E4FB-960DD19D17EC}"/>
              </a:ext>
            </a:extLst>
          </p:cNvPr>
          <p:cNvPicPr>
            <a:picLocks noChangeAspect="1"/>
          </p:cNvPicPr>
          <p:nvPr/>
        </p:nvPicPr>
        <p:blipFill>
          <a:blip r:embed="rId3"/>
          <a:stretch>
            <a:fillRect/>
          </a:stretch>
        </p:blipFill>
        <p:spPr>
          <a:xfrm>
            <a:off x="6254158" y="2528368"/>
            <a:ext cx="5815886" cy="3875743"/>
          </a:xfrm>
          <a:prstGeom prst="rect">
            <a:avLst/>
          </a:prstGeom>
        </p:spPr>
      </p:pic>
    </p:spTree>
    <p:extLst>
      <p:ext uri="{BB962C8B-B14F-4D97-AF65-F5344CB8AC3E}">
        <p14:creationId xmlns:p14="http://schemas.microsoft.com/office/powerpoint/2010/main" val="421073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Change is All Around Us! </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2678006903"/>
              </p:ext>
            </p:extLst>
          </p:nvPr>
        </p:nvGraphicFramePr>
        <p:xfrm>
          <a:off x="0" y="1439578"/>
          <a:ext cx="9872664" cy="4878675"/>
        </p:xfrm>
        <a:graphic>
          <a:graphicData uri="http://schemas.openxmlformats.org/drawingml/2006/table">
            <a:tbl>
              <a:tblPr firstRow="1" bandRow="1">
                <a:tableStyleId>{5C22544A-7EE6-4342-B048-85BDC9FD1C3A}</a:tableStyleId>
              </a:tblPr>
              <a:tblGrid>
                <a:gridCol w="9664384">
                  <a:extLst>
                    <a:ext uri="{9D8B030D-6E8A-4147-A177-3AD203B41FA5}">
                      <a16:colId xmlns:a16="http://schemas.microsoft.com/office/drawing/2014/main" val="743422230"/>
                    </a:ext>
                  </a:extLst>
                </a:gridCol>
                <a:gridCol w="208280">
                  <a:extLst>
                    <a:ext uri="{9D8B030D-6E8A-4147-A177-3AD203B41FA5}">
                      <a16:colId xmlns:a16="http://schemas.microsoft.com/office/drawing/2014/main" val="777156215"/>
                    </a:ext>
                  </a:extLst>
                </a:gridCol>
              </a:tblGrid>
              <a:tr h="472727">
                <a:tc>
                  <a:txBody>
                    <a:bodyPr/>
                    <a:lstStyle/>
                    <a:p>
                      <a:r>
                        <a:rPr lang="en-US" dirty="0">
                          <a:latin typeface="Tahoma"/>
                          <a:ea typeface="Tahoma"/>
                          <a:cs typeface="Tahoma"/>
                        </a:rPr>
                        <a:t>Scenario </a:t>
                      </a:r>
                    </a:p>
                  </a:txBody>
                  <a:tcPr/>
                </a:tc>
                <a:tc>
                  <a:txBody>
                    <a:bodyPr/>
                    <a:lstStyle/>
                    <a:p>
                      <a:endParaRPr lang="en-US">
                        <a:latin typeface="Tahoma"/>
                        <a:ea typeface="Tahoma"/>
                        <a:cs typeface="Tahoma"/>
                      </a:endParaRPr>
                    </a:p>
                  </a:txBody>
                  <a:tcPr/>
                </a:tc>
                <a:extLst>
                  <a:ext uri="{0D108BD9-81ED-4DB2-BD59-A6C34878D82A}">
                    <a16:rowId xmlns:a16="http://schemas.microsoft.com/office/drawing/2014/main" val="2496822786"/>
                  </a:ext>
                </a:extLst>
              </a:tr>
              <a:tr h="3963142">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2400" dirty="0">
                          <a:latin typeface="Tahoma"/>
                          <a:ea typeface="Tahoma"/>
                          <a:cs typeface="Tahoma"/>
                        </a:rPr>
                        <a:t>You grew up in a small rural town and moved away when your parents got a new job in a city on the other side of the state. Your grandparents still live in your hometown and you go back to visit them a couple times a year. Their home and their neighborhood has stayed the same since you left. On your most recent visit, you notice a brand new building has been built on the empty lot on the corner. Downtown, your favorite tree was cut down and a new public library was built in its place. </a:t>
                      </a:r>
                    </a:p>
                  </a:txBody>
                  <a:tcPr/>
                </a:tc>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lang="en-US" dirty="0">
                        <a:latin typeface="Tahoma"/>
                        <a:ea typeface="Tahoma"/>
                        <a:cs typeface="Tahoma"/>
                      </a:endParaRPr>
                    </a:p>
                  </a:txBody>
                  <a:tcPr/>
                </a:tc>
                <a:extLst>
                  <a:ext uri="{0D108BD9-81ED-4DB2-BD59-A6C34878D82A}">
                    <a16:rowId xmlns:a16="http://schemas.microsoft.com/office/drawing/2014/main" val="744739329"/>
                  </a:ext>
                </a:extLst>
              </a:tr>
            </a:tbl>
          </a:graphicData>
        </a:graphic>
      </p:graphicFrame>
      <p:pic>
        <p:nvPicPr>
          <p:cNvPr id="5" name="Picture 4" descr="Photo pair shows forest fire recovery, upslope advance of tree line, general thickening of vegetation on the slopes around the town, paving of Broadway, as well as residential and commercial development and restoration. View north up Broadway in downtown Skagway. Top photo was made May 20, 1898 by Eric A. Hegg. Bottom photo was made August 2, 2014 by Ronald D. Karpilo, Jr. and Sarah C. Venator (NPS)">
            <a:extLst>
              <a:ext uri="{FF2B5EF4-FFF2-40B4-BE49-F238E27FC236}">
                <a16:creationId xmlns:a16="http://schemas.microsoft.com/office/drawing/2014/main" id="{0032B59A-ABEE-D32A-A8F8-3D552E34C963}"/>
              </a:ext>
            </a:extLst>
          </p:cNvPr>
          <p:cNvPicPr>
            <a:picLocks noChangeAspect="1"/>
          </p:cNvPicPr>
          <p:nvPr/>
        </p:nvPicPr>
        <p:blipFill>
          <a:blip r:embed="rId2"/>
          <a:stretch>
            <a:fillRect/>
          </a:stretch>
        </p:blipFill>
        <p:spPr>
          <a:xfrm>
            <a:off x="9355538" y="1808336"/>
            <a:ext cx="2719266" cy="4302807"/>
          </a:xfrm>
          <a:prstGeom prst="rect">
            <a:avLst/>
          </a:prstGeom>
        </p:spPr>
      </p:pic>
      <p:sp>
        <p:nvSpPr>
          <p:cNvPr id="6" name="TextBox 5">
            <a:extLst>
              <a:ext uri="{FF2B5EF4-FFF2-40B4-BE49-F238E27FC236}">
                <a16:creationId xmlns:a16="http://schemas.microsoft.com/office/drawing/2014/main" id="{AA111F47-9134-E652-7CB9-06F569F736E9}"/>
              </a:ext>
            </a:extLst>
          </p:cNvPr>
          <p:cNvSpPr txBox="1"/>
          <p:nvPr/>
        </p:nvSpPr>
        <p:spPr>
          <a:xfrm>
            <a:off x="9484914" y="6133065"/>
            <a:ext cx="2615013" cy="461665"/>
          </a:xfrm>
          <a:prstGeom prst="rect">
            <a:avLst/>
          </a:prstGeom>
          <a:noFill/>
        </p:spPr>
        <p:txBody>
          <a:bodyPr wrap="square" rtlCol="0">
            <a:spAutoFit/>
          </a:bodyPr>
          <a:lstStyle/>
          <a:p>
            <a:pPr algn="ctr"/>
            <a:r>
              <a:rPr lang="en-US" sz="1200" dirty="0"/>
              <a:t>What is different about these two photos? Are they of the same place?</a:t>
            </a:r>
          </a:p>
        </p:txBody>
      </p:sp>
    </p:spTree>
    <p:extLst>
      <p:ext uri="{BB962C8B-B14F-4D97-AF65-F5344CB8AC3E}">
        <p14:creationId xmlns:p14="http://schemas.microsoft.com/office/powerpoint/2010/main" val="67158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3DD3-C27C-457D-ADDD-066D01CB95CA}"/>
              </a:ext>
            </a:extLst>
          </p:cNvPr>
          <p:cNvSpPr>
            <a:spLocks noGrp="1"/>
          </p:cNvSpPr>
          <p:nvPr>
            <p:ph type="title"/>
          </p:nvPr>
        </p:nvSpPr>
        <p:spPr>
          <a:xfrm>
            <a:off x="1096766" y="244867"/>
            <a:ext cx="9875520" cy="1356360"/>
          </a:xfrm>
        </p:spPr>
        <p:txBody>
          <a:bodyPr/>
          <a:lstStyle/>
          <a:p>
            <a:r>
              <a:rPr lang="en-US" dirty="0">
                <a:latin typeface="Rockwell" panose="02060603020205020403" pitchFamily="18" charset="0"/>
              </a:rPr>
              <a:t>Let’s Discuss…</a:t>
            </a:r>
          </a:p>
        </p:txBody>
      </p:sp>
      <p:graphicFrame>
        <p:nvGraphicFramePr>
          <p:cNvPr id="4" name="Content Placeholder 3">
            <a:extLst>
              <a:ext uri="{FF2B5EF4-FFF2-40B4-BE49-F238E27FC236}">
                <a16:creationId xmlns:a16="http://schemas.microsoft.com/office/drawing/2014/main" id="{31F44B22-324B-4DE8-B32C-85312184904C}"/>
              </a:ext>
            </a:extLst>
          </p:cNvPr>
          <p:cNvGraphicFramePr>
            <a:graphicFrameLocks noGrp="1"/>
          </p:cNvGraphicFramePr>
          <p:nvPr>
            <p:ph idx="1"/>
            <p:extLst>
              <p:ext uri="{D42A27DB-BD31-4B8C-83A1-F6EECF244321}">
                <p14:modId xmlns:p14="http://schemas.microsoft.com/office/powerpoint/2010/main" val="589413765"/>
              </p:ext>
            </p:extLst>
          </p:nvPr>
        </p:nvGraphicFramePr>
        <p:xfrm>
          <a:off x="356364" y="1413941"/>
          <a:ext cx="7714646" cy="4903734"/>
        </p:xfrm>
        <a:graphic>
          <a:graphicData uri="http://schemas.openxmlformats.org/drawingml/2006/table">
            <a:tbl>
              <a:tblPr firstRow="1" bandRow="1">
                <a:tableStyleId>{5C22544A-7EE6-4342-B048-85BDC9FD1C3A}</a:tableStyleId>
              </a:tblPr>
              <a:tblGrid>
                <a:gridCol w="7506366">
                  <a:extLst>
                    <a:ext uri="{9D8B030D-6E8A-4147-A177-3AD203B41FA5}">
                      <a16:colId xmlns:a16="http://schemas.microsoft.com/office/drawing/2014/main" val="743422230"/>
                    </a:ext>
                  </a:extLst>
                </a:gridCol>
                <a:gridCol w="208280">
                  <a:extLst>
                    <a:ext uri="{9D8B030D-6E8A-4147-A177-3AD203B41FA5}">
                      <a16:colId xmlns:a16="http://schemas.microsoft.com/office/drawing/2014/main" val="777156215"/>
                    </a:ext>
                  </a:extLst>
                </a:gridCol>
              </a:tblGrid>
              <a:tr h="497786">
                <a:tc>
                  <a:txBody>
                    <a:bodyPr/>
                    <a:lstStyle/>
                    <a:p>
                      <a:r>
                        <a:rPr lang="en-US" dirty="0">
                          <a:latin typeface="Tahoma"/>
                          <a:ea typeface="Tahoma"/>
                          <a:cs typeface="Tahoma"/>
                        </a:rPr>
                        <a:t>Scenario </a:t>
                      </a:r>
                    </a:p>
                  </a:txBody>
                  <a:tcPr/>
                </a:tc>
                <a:tc>
                  <a:txBody>
                    <a:bodyPr/>
                    <a:lstStyle/>
                    <a:p>
                      <a:endParaRPr lang="en-US">
                        <a:latin typeface="Tahoma"/>
                        <a:ea typeface="Tahoma"/>
                        <a:cs typeface="Tahoma"/>
                      </a:endParaRPr>
                    </a:p>
                  </a:txBody>
                  <a:tcPr/>
                </a:tc>
                <a:extLst>
                  <a:ext uri="{0D108BD9-81ED-4DB2-BD59-A6C34878D82A}">
                    <a16:rowId xmlns:a16="http://schemas.microsoft.com/office/drawing/2014/main" val="2496822786"/>
                  </a:ext>
                </a:extLst>
              </a:tr>
              <a:tr h="4061784">
                <a:tc>
                  <a:txBody>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latin typeface="Tahoma"/>
                          <a:ea typeface="Tahoma"/>
                          <a:cs typeface="Tahoma"/>
                        </a:rPr>
                        <a:t>What parts of the scenario represent </a:t>
                      </a:r>
                      <a:r>
                        <a:rPr lang="en-US" sz="2400" b="1" dirty="0">
                          <a:latin typeface="Tahoma"/>
                          <a:ea typeface="Tahoma"/>
                          <a:cs typeface="Tahoma"/>
                        </a:rPr>
                        <a:t>historical continuity </a:t>
                      </a:r>
                      <a:r>
                        <a:rPr lang="en-US" sz="2400" b="0" dirty="0">
                          <a:latin typeface="Tahoma"/>
                          <a:ea typeface="Tahoma"/>
                          <a:cs typeface="Tahoma"/>
                        </a:rPr>
                        <a:t>and </a:t>
                      </a:r>
                      <a:r>
                        <a:rPr lang="en-US" sz="2400" b="1" dirty="0">
                          <a:latin typeface="Tahoma"/>
                          <a:ea typeface="Tahoma"/>
                          <a:cs typeface="Tahoma"/>
                        </a:rPr>
                        <a:t>change over time? Why?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b="0" dirty="0">
                          <a:latin typeface="Tahoma"/>
                          <a:ea typeface="Tahoma"/>
                          <a:cs typeface="Tahoma"/>
                        </a:rPr>
                        <a:t>What do </a:t>
                      </a:r>
                      <a:r>
                        <a:rPr lang="en-US" sz="2400" b="1" dirty="0">
                          <a:latin typeface="Tahoma"/>
                          <a:ea typeface="Tahoma"/>
                          <a:cs typeface="Tahoma"/>
                        </a:rPr>
                        <a:t>you</a:t>
                      </a:r>
                      <a:r>
                        <a:rPr lang="en-US" sz="2400" b="0" dirty="0">
                          <a:latin typeface="Tahoma"/>
                          <a:ea typeface="Tahoma"/>
                          <a:cs typeface="Tahoma"/>
                        </a:rPr>
                        <a:t> think is good or bad about the changes and continuities in this scenario? Why do you think way?</a:t>
                      </a:r>
                      <a:endParaRPr lang="en-US" sz="2400" dirty="0">
                        <a:latin typeface="Tahoma"/>
                        <a:ea typeface="Tahoma"/>
                        <a:cs typeface="Tahoma"/>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400" dirty="0">
                          <a:latin typeface="Tahoma"/>
                          <a:ea typeface="Tahoma"/>
                          <a:cs typeface="Tahoma"/>
                        </a:rPr>
                        <a:t>You have a childhood friend who has still lived in town since you moved away. What would you ask them about </a:t>
                      </a:r>
                      <a:r>
                        <a:rPr lang="en-US" sz="2400">
                          <a:latin typeface="Tahoma"/>
                          <a:ea typeface="Tahoma"/>
                          <a:cs typeface="Tahoma"/>
                        </a:rPr>
                        <a:t>the changes they’ve seen?</a:t>
                      </a:r>
                      <a:endParaRPr lang="en-US" sz="2400" dirty="0">
                        <a:latin typeface="Tahoma"/>
                        <a:ea typeface="Tahoma"/>
                        <a:cs typeface="Tahoma"/>
                      </a:endParaRPr>
                    </a:p>
                  </a:txBody>
                  <a:tcPr/>
                </a:tc>
                <a:tc>
                  <a: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lang="en-US" dirty="0">
                        <a:latin typeface="Tahoma"/>
                        <a:ea typeface="Tahoma"/>
                        <a:cs typeface="Tahoma"/>
                      </a:endParaRPr>
                    </a:p>
                  </a:txBody>
                  <a:tcPr/>
                </a:tc>
                <a:extLst>
                  <a:ext uri="{0D108BD9-81ED-4DB2-BD59-A6C34878D82A}">
                    <a16:rowId xmlns:a16="http://schemas.microsoft.com/office/drawing/2014/main" val="744739329"/>
                  </a:ext>
                </a:extLst>
              </a:tr>
            </a:tbl>
          </a:graphicData>
        </a:graphic>
      </p:graphicFrame>
      <p:pic>
        <p:nvPicPr>
          <p:cNvPr id="3" name="Picture 2" descr="Aerial shot of Skagway, Alaska and port with cruise ship. Several buildings and neighborhood homes dot the twenty-five blocks of this small city nestled in a glacial carved valley.">
            <a:extLst>
              <a:ext uri="{FF2B5EF4-FFF2-40B4-BE49-F238E27FC236}">
                <a16:creationId xmlns:a16="http://schemas.microsoft.com/office/drawing/2014/main" id="{66643762-88B6-1436-BF91-7AD1EA0E8B66}"/>
              </a:ext>
            </a:extLst>
          </p:cNvPr>
          <p:cNvPicPr>
            <a:picLocks noChangeAspect="1"/>
          </p:cNvPicPr>
          <p:nvPr/>
        </p:nvPicPr>
        <p:blipFill rotWithShape="1">
          <a:blip r:embed="rId2"/>
          <a:srcRect r="29660"/>
          <a:stretch/>
        </p:blipFill>
        <p:spPr>
          <a:xfrm>
            <a:off x="7637381" y="2085144"/>
            <a:ext cx="4554619" cy="3561328"/>
          </a:xfrm>
          <a:prstGeom prst="rect">
            <a:avLst/>
          </a:prstGeom>
        </p:spPr>
      </p:pic>
    </p:spTree>
    <p:extLst>
      <p:ext uri="{BB962C8B-B14F-4D97-AF65-F5344CB8AC3E}">
        <p14:creationId xmlns:p14="http://schemas.microsoft.com/office/powerpoint/2010/main" val="1370910215"/>
      </p:ext>
    </p:extLst>
  </p:cSld>
  <p:clrMapOvr>
    <a:masterClrMapping/>
  </p:clrMapOvr>
</p:sld>
</file>

<file path=ppt/theme/theme1.xml><?xml version="1.0" encoding="utf-8"?>
<a:theme xmlns:a="http://schemas.openxmlformats.org/drawingml/2006/main" name="Basi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TF55885775_Student does teacher does_v2.potx" id="{618315E5-C348-40CF-AD40-05C2F7C13378}" vid="{0C991BBE-F1C3-4926-9687-DBEAAE8C92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fcbf5f0-8aac-4505-abec-4f186f93db32">
      <Terms xmlns="http://schemas.microsoft.com/office/infopath/2007/PartnerControls"/>
    </lcf76f155ced4ddcb4097134ff3c332f>
    <TaxCatchAll xmlns="e0f989e5-782d-4695-ad63-2e142ab7c4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04198645056344996680F0DEF5050B" ma:contentTypeVersion="12" ma:contentTypeDescription="Create a new document." ma:contentTypeScope="" ma:versionID="f82698059379d852f437e82c543d2f61">
  <xsd:schema xmlns:xsd="http://www.w3.org/2001/XMLSchema" xmlns:xs="http://www.w3.org/2001/XMLSchema" xmlns:p="http://schemas.microsoft.com/office/2006/metadata/properties" xmlns:ns2="6fcbf5f0-8aac-4505-abec-4f186f93db32" xmlns:ns3="e0f989e5-782d-4695-ad63-2e142ab7c491" targetNamespace="http://schemas.microsoft.com/office/2006/metadata/properties" ma:root="true" ma:fieldsID="f392c8ec3283f5be986eafd48e9e2240" ns2:_="" ns3:_="">
    <xsd:import namespace="6fcbf5f0-8aac-4505-abec-4f186f93db32"/>
    <xsd:import namespace="e0f989e5-782d-4695-ad63-2e142ab7c49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bf5f0-8aac-4505-abec-4f186f93db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f989e5-782d-4695-ad63-2e142ab7c49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b8b4845-dd03-46e9-acb6-0ad20e018908}" ma:internalName="TaxCatchAll" ma:showField="CatchAllData" ma:web="e0f989e5-782d-4695-ad63-2e142ab7c49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CA70E-ED75-4FF0-A862-8EF12B737755}">
  <ds:schemaRefs>
    <ds:schemaRef ds:uri="6fcbf5f0-8aac-4505-abec-4f186f93db32"/>
    <ds:schemaRef ds:uri="71af3243-3dd4-4a8d-8c0d-dd76da1f02a5"/>
    <ds:schemaRef ds:uri="e0f989e5-782d-4695-ad63-2e142ab7c49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BF1ABED-93B7-45AC-A513-2CB1FF159AFF}">
  <ds:schemaRefs>
    <ds:schemaRef ds:uri="http://schemas.microsoft.com/sharepoint/v3/contenttype/forms"/>
  </ds:schemaRefs>
</ds:datastoreItem>
</file>

<file path=customXml/itemProps3.xml><?xml version="1.0" encoding="utf-8"?>
<ds:datastoreItem xmlns:ds="http://schemas.openxmlformats.org/officeDocument/2006/customXml" ds:itemID="{635036C4-B509-4087-A485-4C3D2613C6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cbf5f0-8aac-4505-abec-4f186f93db32"/>
    <ds:schemaRef ds:uri="e0f989e5-782d-4695-ad63-2e142ab7c4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Student does, teacher does</Template>
  <TotalTime>2079</TotalTime>
  <Words>591</Words>
  <Application>Microsoft Office PowerPoint</Application>
  <PresentationFormat>Widescreen</PresentationFormat>
  <Paragraphs>47</Paragraphs>
  <Slides>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Corbel</vt:lpstr>
      <vt:lpstr>Rockwell</vt:lpstr>
      <vt:lpstr>Tahoma</vt:lpstr>
      <vt:lpstr>Wingdings</vt:lpstr>
      <vt:lpstr>Basis</vt:lpstr>
      <vt:lpstr>change over time/ historical continuity </vt:lpstr>
      <vt:lpstr>Know, Want to Know</vt:lpstr>
      <vt:lpstr>Definition </vt:lpstr>
      <vt:lpstr>Examples of Change</vt:lpstr>
      <vt:lpstr>What is Historical Continuity?</vt:lpstr>
      <vt:lpstr>Examples of Historical Continuity </vt:lpstr>
      <vt:lpstr>Change is All Around Us! </vt:lpstr>
      <vt:lpstr>Let’s Discuss…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Historical continuity and Change over time</dc:title>
  <dc:creator>Robbins, Grace A</dc:creator>
  <cp:lastModifiedBy>Tyler Matney</cp:lastModifiedBy>
  <cp:revision>19</cp:revision>
  <dcterms:created xsi:type="dcterms:W3CDTF">2023-03-07T23:48:48Z</dcterms:created>
  <dcterms:modified xsi:type="dcterms:W3CDTF">2023-06-21T19:03:32Z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0x0101002804198645056344996680F0DEF5050B</vt:lpwstr>
  </property>
  <property fmtid="{D5CDD505-2E9C-101B-9397-08002B2CF9AE}" pid="3" name="MediaServiceImageTags">
    <vt:lpwstr/>
  </property>
</Properties>
</file>